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141411899" r:id="rId2"/>
    <p:sldId id="2141411900" r:id="rId3"/>
    <p:sldId id="258" r:id="rId4"/>
    <p:sldId id="257" r:id="rId5"/>
    <p:sldId id="260" r:id="rId6"/>
    <p:sldId id="2141411902" r:id="rId7"/>
    <p:sldId id="21414119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/>
    <p:restoredTop sz="94663"/>
  </p:normalViewPr>
  <p:slideViewPr>
    <p:cSldViewPr snapToGrid="0">
      <p:cViewPr varScale="1">
        <p:scale>
          <a:sx n="135" d="100"/>
          <a:sy n="135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83054-2128-4069-B3C0-86F04AC1B00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C436D9-C64D-4099-83CF-F8305AD251D6}">
      <dgm:prSet/>
      <dgm:spPr/>
      <dgm:t>
        <a:bodyPr/>
        <a:lstStyle/>
        <a:p>
          <a:r>
            <a:rPr lang="en-US" dirty="0"/>
            <a:t>The Bill and Melinda Gates Foundation’s longstanding partnership with The Rotary Foundation to eradicate polio will match each dollar donated with an additional two dollars.</a:t>
          </a:r>
        </a:p>
      </dgm:t>
    </dgm:pt>
    <dgm:pt modelId="{E8B3BE79-58D3-4BFC-8489-83AC9B4482AA}" type="parTrans" cxnId="{0D176308-61CE-4E95-A222-4725D08C7553}">
      <dgm:prSet/>
      <dgm:spPr/>
      <dgm:t>
        <a:bodyPr/>
        <a:lstStyle/>
        <a:p>
          <a:endParaRPr lang="en-US"/>
        </a:p>
      </dgm:t>
    </dgm:pt>
    <dgm:pt modelId="{EF446534-83C7-4B75-B415-FB73987FEA19}" type="sibTrans" cxnId="{0D176308-61CE-4E95-A222-4725D08C7553}">
      <dgm:prSet/>
      <dgm:spPr/>
      <dgm:t>
        <a:bodyPr/>
        <a:lstStyle/>
        <a:p>
          <a:endParaRPr lang="en-US"/>
        </a:p>
      </dgm:t>
    </dgm:pt>
    <dgm:pt modelId="{14A26515-67D5-48F8-9A39-5EAFC2BFC1EA}">
      <dgm:prSet/>
      <dgm:spPr/>
      <dgm:t>
        <a:bodyPr/>
        <a:lstStyle/>
        <a:p>
          <a:r>
            <a:rPr lang="en-US" b="0" i="0" dirty="0"/>
            <a:t>Join the PolioPlus Society and be a part of the fight to end polio and have your donation matched 2-to-1 by the Bill &amp; Melinda Gates Foundation.</a:t>
          </a:r>
          <a:endParaRPr lang="en-US" dirty="0"/>
        </a:p>
      </dgm:t>
    </dgm:pt>
    <dgm:pt modelId="{B080978C-FC3B-4984-BBB6-4CA701D708BE}" type="parTrans" cxnId="{A124C61C-67FF-41D6-8298-62EB117714AB}">
      <dgm:prSet/>
      <dgm:spPr/>
      <dgm:t>
        <a:bodyPr/>
        <a:lstStyle/>
        <a:p>
          <a:endParaRPr lang="en-US"/>
        </a:p>
      </dgm:t>
    </dgm:pt>
    <dgm:pt modelId="{5529BDE4-43E6-4291-8F1B-51124A4E863D}" type="sibTrans" cxnId="{A124C61C-67FF-41D6-8298-62EB117714AB}">
      <dgm:prSet/>
      <dgm:spPr/>
      <dgm:t>
        <a:bodyPr/>
        <a:lstStyle/>
        <a:p>
          <a:endParaRPr lang="en-US"/>
        </a:p>
      </dgm:t>
    </dgm:pt>
    <dgm:pt modelId="{BBEF60A3-F2FB-644C-B38D-722A44D294F5}" type="pres">
      <dgm:prSet presAssocID="{A8583054-2128-4069-B3C0-86F04AC1B0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E41842-50AC-6748-86D3-73E1DD52A3D0}" type="pres">
      <dgm:prSet presAssocID="{DFC436D9-C64D-4099-83CF-F8305AD251D6}" presName="hierRoot1" presStyleCnt="0">
        <dgm:presLayoutVars>
          <dgm:hierBranch val="init"/>
        </dgm:presLayoutVars>
      </dgm:prSet>
      <dgm:spPr/>
    </dgm:pt>
    <dgm:pt modelId="{761BBE0A-2E7A-BD4A-A4E4-C035DD036B5F}" type="pres">
      <dgm:prSet presAssocID="{DFC436D9-C64D-4099-83CF-F8305AD251D6}" presName="rootComposite1" presStyleCnt="0"/>
      <dgm:spPr/>
    </dgm:pt>
    <dgm:pt modelId="{2B388246-A78A-FA43-97AB-F9FFBA570D0A}" type="pres">
      <dgm:prSet presAssocID="{DFC436D9-C64D-4099-83CF-F8305AD251D6}" presName="rootText1" presStyleLbl="node0" presStyleIdx="0" presStyleCnt="2" custScaleX="95474" custScaleY="143199">
        <dgm:presLayoutVars>
          <dgm:chPref val="3"/>
        </dgm:presLayoutVars>
      </dgm:prSet>
      <dgm:spPr/>
    </dgm:pt>
    <dgm:pt modelId="{BEAF3304-7BA1-B249-A3AF-42FAC56D41DA}" type="pres">
      <dgm:prSet presAssocID="{DFC436D9-C64D-4099-83CF-F8305AD251D6}" presName="rootConnector1" presStyleLbl="node1" presStyleIdx="0" presStyleCnt="0"/>
      <dgm:spPr/>
    </dgm:pt>
    <dgm:pt modelId="{90591102-D186-DE42-85F7-12CEA7E942E1}" type="pres">
      <dgm:prSet presAssocID="{DFC436D9-C64D-4099-83CF-F8305AD251D6}" presName="hierChild2" presStyleCnt="0"/>
      <dgm:spPr/>
    </dgm:pt>
    <dgm:pt modelId="{3F1AE1F3-C02F-8D49-8D8C-EAE48C33F94B}" type="pres">
      <dgm:prSet presAssocID="{DFC436D9-C64D-4099-83CF-F8305AD251D6}" presName="hierChild3" presStyleCnt="0"/>
      <dgm:spPr/>
    </dgm:pt>
    <dgm:pt modelId="{6A09D2BB-E921-204D-9DAF-90D58AF3D4F5}" type="pres">
      <dgm:prSet presAssocID="{14A26515-67D5-48F8-9A39-5EAFC2BFC1EA}" presName="hierRoot1" presStyleCnt="0">
        <dgm:presLayoutVars>
          <dgm:hierBranch val="init"/>
        </dgm:presLayoutVars>
      </dgm:prSet>
      <dgm:spPr/>
    </dgm:pt>
    <dgm:pt modelId="{9936E550-F92A-1247-B301-546252FCEA42}" type="pres">
      <dgm:prSet presAssocID="{14A26515-67D5-48F8-9A39-5EAFC2BFC1EA}" presName="rootComposite1" presStyleCnt="0"/>
      <dgm:spPr/>
    </dgm:pt>
    <dgm:pt modelId="{4990A48A-53FF-BD48-8ECB-B82A6493D665}" type="pres">
      <dgm:prSet presAssocID="{14A26515-67D5-48F8-9A39-5EAFC2BFC1EA}" presName="rootText1" presStyleLbl="node0" presStyleIdx="1" presStyleCnt="2" custScaleX="100024" custScaleY="153276">
        <dgm:presLayoutVars>
          <dgm:chPref val="3"/>
        </dgm:presLayoutVars>
      </dgm:prSet>
      <dgm:spPr/>
    </dgm:pt>
    <dgm:pt modelId="{EE20F4CB-35FE-CF4B-B96B-4A2C76FD9A92}" type="pres">
      <dgm:prSet presAssocID="{14A26515-67D5-48F8-9A39-5EAFC2BFC1EA}" presName="rootConnector1" presStyleLbl="node1" presStyleIdx="0" presStyleCnt="0"/>
      <dgm:spPr/>
    </dgm:pt>
    <dgm:pt modelId="{74642EE5-2B26-4447-B699-860750D22F97}" type="pres">
      <dgm:prSet presAssocID="{14A26515-67D5-48F8-9A39-5EAFC2BFC1EA}" presName="hierChild2" presStyleCnt="0"/>
      <dgm:spPr/>
    </dgm:pt>
    <dgm:pt modelId="{A1A2C1CC-0A3E-B04B-9D20-9716AD1BDE57}" type="pres">
      <dgm:prSet presAssocID="{14A26515-67D5-48F8-9A39-5EAFC2BFC1EA}" presName="hierChild3" presStyleCnt="0"/>
      <dgm:spPr/>
    </dgm:pt>
  </dgm:ptLst>
  <dgm:cxnLst>
    <dgm:cxn modelId="{0D176308-61CE-4E95-A222-4725D08C7553}" srcId="{A8583054-2128-4069-B3C0-86F04AC1B008}" destId="{DFC436D9-C64D-4099-83CF-F8305AD251D6}" srcOrd="0" destOrd="0" parTransId="{E8B3BE79-58D3-4BFC-8489-83AC9B4482AA}" sibTransId="{EF446534-83C7-4B75-B415-FB73987FEA19}"/>
    <dgm:cxn modelId="{A124C61C-67FF-41D6-8298-62EB117714AB}" srcId="{A8583054-2128-4069-B3C0-86F04AC1B008}" destId="{14A26515-67D5-48F8-9A39-5EAFC2BFC1EA}" srcOrd="1" destOrd="0" parTransId="{B080978C-FC3B-4984-BBB6-4CA701D708BE}" sibTransId="{5529BDE4-43E6-4291-8F1B-51124A4E863D}"/>
    <dgm:cxn modelId="{8375771F-05AB-AC48-BEDD-D14FB6AD1A23}" type="presOf" srcId="{14A26515-67D5-48F8-9A39-5EAFC2BFC1EA}" destId="{EE20F4CB-35FE-CF4B-B96B-4A2C76FD9A92}" srcOrd="1" destOrd="0" presId="urn:microsoft.com/office/officeart/2009/3/layout/HorizontalOrganizationChart"/>
    <dgm:cxn modelId="{A35ABD37-E6DE-3149-B5E5-8D95CDBE44BB}" type="presOf" srcId="{DFC436D9-C64D-4099-83CF-F8305AD251D6}" destId="{2B388246-A78A-FA43-97AB-F9FFBA570D0A}" srcOrd="0" destOrd="0" presId="urn:microsoft.com/office/officeart/2009/3/layout/HorizontalOrganizationChart"/>
    <dgm:cxn modelId="{2FBEC75F-9125-F84A-8364-847ADD0497E5}" type="presOf" srcId="{A8583054-2128-4069-B3C0-86F04AC1B008}" destId="{BBEF60A3-F2FB-644C-B38D-722A44D294F5}" srcOrd="0" destOrd="0" presId="urn:microsoft.com/office/officeart/2009/3/layout/HorizontalOrganizationChart"/>
    <dgm:cxn modelId="{3C77F29B-641A-F740-AE9A-6A552D465A68}" type="presOf" srcId="{DFC436D9-C64D-4099-83CF-F8305AD251D6}" destId="{BEAF3304-7BA1-B249-A3AF-42FAC56D41DA}" srcOrd="1" destOrd="0" presId="urn:microsoft.com/office/officeart/2009/3/layout/HorizontalOrganizationChart"/>
    <dgm:cxn modelId="{370483E7-2B16-474B-B7EA-FE19753BFE79}" type="presOf" srcId="{14A26515-67D5-48F8-9A39-5EAFC2BFC1EA}" destId="{4990A48A-53FF-BD48-8ECB-B82A6493D665}" srcOrd="0" destOrd="0" presId="urn:microsoft.com/office/officeart/2009/3/layout/HorizontalOrganizationChart"/>
    <dgm:cxn modelId="{337D5AD4-D7F8-0A43-B4F5-8869F77A3065}" type="presParOf" srcId="{BBEF60A3-F2FB-644C-B38D-722A44D294F5}" destId="{D6E41842-50AC-6748-86D3-73E1DD52A3D0}" srcOrd="0" destOrd="0" presId="urn:microsoft.com/office/officeart/2009/3/layout/HorizontalOrganizationChart"/>
    <dgm:cxn modelId="{43608D04-CFDB-974D-82E2-C021C721A386}" type="presParOf" srcId="{D6E41842-50AC-6748-86D3-73E1DD52A3D0}" destId="{761BBE0A-2E7A-BD4A-A4E4-C035DD036B5F}" srcOrd="0" destOrd="0" presId="urn:microsoft.com/office/officeart/2009/3/layout/HorizontalOrganizationChart"/>
    <dgm:cxn modelId="{0922AE95-A457-2243-9788-88C6BE4B7598}" type="presParOf" srcId="{761BBE0A-2E7A-BD4A-A4E4-C035DD036B5F}" destId="{2B388246-A78A-FA43-97AB-F9FFBA570D0A}" srcOrd="0" destOrd="0" presId="urn:microsoft.com/office/officeart/2009/3/layout/HorizontalOrganizationChart"/>
    <dgm:cxn modelId="{F019EFFB-DE94-1645-9CBB-B5371A6BEEBF}" type="presParOf" srcId="{761BBE0A-2E7A-BD4A-A4E4-C035DD036B5F}" destId="{BEAF3304-7BA1-B249-A3AF-42FAC56D41DA}" srcOrd="1" destOrd="0" presId="urn:microsoft.com/office/officeart/2009/3/layout/HorizontalOrganizationChart"/>
    <dgm:cxn modelId="{8CFFEE6C-9C6F-9D40-93C5-227148999E3F}" type="presParOf" srcId="{D6E41842-50AC-6748-86D3-73E1DD52A3D0}" destId="{90591102-D186-DE42-85F7-12CEA7E942E1}" srcOrd="1" destOrd="0" presId="urn:microsoft.com/office/officeart/2009/3/layout/HorizontalOrganizationChart"/>
    <dgm:cxn modelId="{BB74ECDA-3ADB-1F4D-8496-ABE618B6DB9E}" type="presParOf" srcId="{D6E41842-50AC-6748-86D3-73E1DD52A3D0}" destId="{3F1AE1F3-C02F-8D49-8D8C-EAE48C33F94B}" srcOrd="2" destOrd="0" presId="urn:microsoft.com/office/officeart/2009/3/layout/HorizontalOrganizationChart"/>
    <dgm:cxn modelId="{6EA61911-B8A1-7044-8795-376661B1BCA2}" type="presParOf" srcId="{BBEF60A3-F2FB-644C-B38D-722A44D294F5}" destId="{6A09D2BB-E921-204D-9DAF-90D58AF3D4F5}" srcOrd="1" destOrd="0" presId="urn:microsoft.com/office/officeart/2009/3/layout/HorizontalOrganizationChart"/>
    <dgm:cxn modelId="{70B1D14E-E4D7-0847-B786-71B5C9722077}" type="presParOf" srcId="{6A09D2BB-E921-204D-9DAF-90D58AF3D4F5}" destId="{9936E550-F92A-1247-B301-546252FCEA42}" srcOrd="0" destOrd="0" presId="urn:microsoft.com/office/officeart/2009/3/layout/HorizontalOrganizationChart"/>
    <dgm:cxn modelId="{5479C122-483B-3244-AD4C-F6A7320A2CF6}" type="presParOf" srcId="{9936E550-F92A-1247-B301-546252FCEA42}" destId="{4990A48A-53FF-BD48-8ECB-B82A6493D665}" srcOrd="0" destOrd="0" presId="urn:microsoft.com/office/officeart/2009/3/layout/HorizontalOrganizationChart"/>
    <dgm:cxn modelId="{F0104EA3-2F12-A245-9033-18900B958FA6}" type="presParOf" srcId="{9936E550-F92A-1247-B301-546252FCEA42}" destId="{EE20F4CB-35FE-CF4B-B96B-4A2C76FD9A92}" srcOrd="1" destOrd="0" presId="urn:microsoft.com/office/officeart/2009/3/layout/HorizontalOrganizationChart"/>
    <dgm:cxn modelId="{3AFB24C2-A912-EE4C-82F7-55A19BAED2CF}" type="presParOf" srcId="{6A09D2BB-E921-204D-9DAF-90D58AF3D4F5}" destId="{74642EE5-2B26-4447-B699-860750D22F97}" srcOrd="1" destOrd="0" presId="urn:microsoft.com/office/officeart/2009/3/layout/HorizontalOrganizationChart"/>
    <dgm:cxn modelId="{65AEE8EA-3AD7-C942-9A5D-CB4CC0F7802D}" type="presParOf" srcId="{6A09D2BB-E921-204D-9DAF-90D58AF3D4F5}" destId="{A1A2C1CC-0A3E-B04B-9D20-9716AD1BDE5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88246-A78A-FA43-97AB-F9FFBA570D0A}">
      <dsp:nvSpPr>
        <dsp:cNvPr id="0" name=""/>
        <dsp:cNvSpPr/>
      </dsp:nvSpPr>
      <dsp:spPr>
        <a:xfrm>
          <a:off x="399156" y="2927"/>
          <a:ext cx="5181415" cy="237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Bill and Melinda Gates Foundation’s longstanding partnership with The Rotary Foundation to eradicate polio will match each dollar donated with an additional two dollars.</a:t>
          </a:r>
        </a:p>
      </dsp:txBody>
      <dsp:txXfrm>
        <a:off x="399156" y="2927"/>
        <a:ext cx="5181415" cy="2370298"/>
      </dsp:txXfrm>
    </dsp:sp>
    <dsp:sp modelId="{4990A48A-53FF-BD48-8ECB-B82A6493D665}">
      <dsp:nvSpPr>
        <dsp:cNvPr id="0" name=""/>
        <dsp:cNvSpPr/>
      </dsp:nvSpPr>
      <dsp:spPr>
        <a:xfrm>
          <a:off x="399156" y="3051607"/>
          <a:ext cx="5428345" cy="2537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Join the PolioPlus Society and be a part of the fight to end polio and have your donation matched 2-to-1 by the Bill &amp; Melinda Gates Foundation.</a:t>
          </a:r>
          <a:endParaRPr lang="en-US" sz="2700" kern="1200" dirty="0"/>
        </a:p>
      </dsp:txBody>
      <dsp:txXfrm>
        <a:off x="399156" y="3051607"/>
        <a:ext cx="5428345" cy="2537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6E941-9147-0945-B490-20AFE06DC69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2C72C-FCD3-6049-B8C9-9135C5C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C52C5-8DB1-4C73-9B13-E6392D3830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0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2C72C-FCD3-6049-B8C9-9135C5CA7E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EA32-2383-4092-6F75-5C39A82BE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53418-4349-8F9D-436C-6B54AAEBA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E91D-85C1-96C0-8BB1-66CE5442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A60E-BB90-5B42-99E3-54A14EB37F97}" type="datetime1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942CC-FD0A-019B-F5F9-B195FC1F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38A85-DF16-A924-2651-8E2CE1E9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0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8F50-34F2-7861-FE93-FBC29834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0385D-E76B-B6AC-FDD7-87D0609AE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C146-60BD-A4AB-B126-F2F1CFBC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DF35-8262-9B40-990F-4D61104C1624}" type="datetime1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15EBD-90B2-73DD-3098-6E6D44A9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C0B75-0603-8378-585C-1F8E907D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3DABD-5AFA-371B-743F-117F58993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AB21E-A6C3-7D91-30DB-B8ABE3DCD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AB099-A721-B88B-9AAE-1DA0F2C1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64DA-C049-174A-B9BB-CB15E9E6A14F}" type="datetime1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44488-5BCB-454D-5D97-DBF47A4C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C895B-9198-E5F9-85A8-9148C081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8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CD9C-ACED-EE5B-0B95-03C57F45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16ADB-5D9A-DE36-53B5-48A35AC6F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68F5-F745-87E5-21FC-1FE74D56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650A-38C3-6945-8D52-005F98E66865}" type="datetime1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4931E-2B21-CCEF-8863-3A5C85F8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C546B-7BE9-16ED-440F-3F5F1DC5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D07A-C9F1-CEEE-3C91-D1195840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6BC87-417A-166E-D8B1-98135D436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BFFEF-222F-65C2-9A2F-406B4FF4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B179-AA49-A34B-B88C-A506123B64A7}" type="datetime1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3614E-D8FD-AAF6-D792-D2C4CF82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A137-9F86-FD0F-C12D-8DB0E427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9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AD74-9009-DECF-062F-3E70A752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378C9-8A18-A101-464C-3C560ECD8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4431B-14AF-B552-4A31-4729195AE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CF579-62C5-CD5C-65E1-63AB9B14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522-3986-3245-A301-D001A77FF055}" type="datetime1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8F359-396E-6096-D692-AA4E34D4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358D8-851A-D549-8ED5-EAFB11F7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6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2B10-2F6D-A41F-72B5-8013190A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5A8A9-22D0-51F2-0A69-0AD498079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9F218-BEE1-6979-3539-BACC89A23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1028D-4772-80E3-B836-CFA28C62E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5B2C6-6898-F92B-8958-700AD14BD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177640-2022-7E49-9F3C-EC869AC9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159F-1E49-5D41-A916-D6505D201D8C}" type="datetime1">
              <a:rPr lang="en-US" smtClean="0"/>
              <a:t>11/26/22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001E3-7631-97E4-8BDD-D7D6FD10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A74A5-86EE-3213-06D1-64ECB638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1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245D-C32F-1ECF-BED6-86B5DC6E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4BD21-EF60-7404-5842-126878B9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093-26F7-934E-9907-867E7C896566}" type="datetime1">
              <a:rPr lang="en-US" smtClean="0"/>
              <a:t>11/26/22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A8E30-8365-5175-AD5D-942CFC38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BB2F6-26BF-5D2C-CDD9-45878BC1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3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52D26-1586-4913-C582-4B43AD59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69-21D0-F341-A29F-69267EC8DF04}" type="datetime1">
              <a:rPr lang="en-US" smtClean="0"/>
              <a:t>11/26/22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53FAA-8828-8EF4-2E20-A9E98482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1B9D2-54B0-7393-3861-AAFE3808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3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7BE1-EE09-400E-8C12-6CD19ADF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F143-7C31-4220-61E0-CFEA66B3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DC6F9-1628-795C-9831-22E5EA35B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08DBC-369F-4DAE-16B6-442E2A59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944-3932-C64F-8E62-9E5044707AC4}" type="datetime1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EF92F-27D1-7102-BE86-24501AC3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A01C8-5C1D-272C-B0E6-205AF058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7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3104-E584-544F-65E8-3A1F38CF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B99989-9F07-EA73-AB96-A42116393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7388E-4F33-EB43-CA40-7EC4BA79B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4721E-C242-78B1-E121-6A4B6F2D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41DF-ED4C-A345-921D-0B067B2A0F31}" type="datetime1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5FCBC-EF8A-8BE6-9C16-4FAB08E4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8B069-3352-2158-C40A-E4ADC0C4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8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3216D-D245-6900-EA97-CF591249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F53BD-EFD8-B7E1-AA98-A8C05D31B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931F5-4271-4542-E8E9-9E2719630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BC88-1F79-5548-818D-C783F546AAEB}" type="datetime1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EC2E8-A06B-0EAA-EDAD-623790887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83630-B91E-F3BB-9432-5B33A3BB2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AE0EC-9483-524A-9948-D2DB2F6B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re 2">
            <a:extLst>
              <a:ext uri="{FF2B5EF4-FFF2-40B4-BE49-F238E27FC236}">
                <a16:creationId xmlns:a16="http://schemas.microsoft.com/office/drawing/2014/main" id="{1B7F2707-901B-4ADA-9AB1-51CCD43E3F3B}"/>
              </a:ext>
            </a:extLst>
          </p:cNvPr>
          <p:cNvSpPr txBox="1">
            <a:spLocks/>
          </p:cNvSpPr>
          <p:nvPr/>
        </p:nvSpPr>
        <p:spPr>
          <a:xfrm>
            <a:off x="5814647" y="365125"/>
            <a:ext cx="6397902" cy="122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22041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defTabSz="422041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2pPr>
            <a:lvl3pPr algn="ctr" defTabSz="422041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3pPr>
            <a:lvl4pPr algn="ctr" defTabSz="422041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4pPr>
            <a:lvl5pPr algn="ctr" defTabSz="422041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5pPr>
            <a:lvl6pPr marL="422041" algn="ctr" defTabSz="422041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6pPr>
            <a:lvl7pPr marL="844083" algn="ctr" defTabSz="422041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7pPr>
            <a:lvl8pPr marL="1266124" algn="ctr" defTabSz="422041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8pPr>
            <a:lvl9pPr marL="1688165" algn="ctr" defTabSz="422041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The PolioPlus Society  </a:t>
            </a:r>
          </a:p>
        </p:txBody>
      </p:sp>
      <p:pic>
        <p:nvPicPr>
          <p:cNvPr id="3074" name="Picture 2" descr="A blue and gold coin&#10;&#10;Description automatically generated with low confide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" r="-2" b="12354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863ECA-E5D7-48EA-AB6B-3A52133F089D}"/>
              </a:ext>
            </a:extLst>
          </p:cNvPr>
          <p:cNvSpPr txBox="1"/>
          <p:nvPr/>
        </p:nvSpPr>
        <p:spPr>
          <a:xfrm>
            <a:off x="5814648" y="1758461"/>
            <a:ext cx="6116548" cy="4418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5597"/>
                </a:solidFill>
                <a:latin typeface="Helvetica" pitchFamily="2" charset="0"/>
              </a:rPr>
              <a:t>Optional “grassroots” organization within districts to recognize PolioPlus donors</a:t>
            </a:r>
            <a:endParaRPr lang="en-US" sz="2400" dirty="0">
              <a:solidFill>
                <a:srgbClr val="2E5597"/>
              </a:solidFill>
              <a:latin typeface="Helvetica" pitchFamily="2" charset="0"/>
            </a:endParaRP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5597"/>
                </a:solidFill>
                <a:latin typeface="Helvetica" pitchFamily="2" charset="0"/>
              </a:rPr>
              <a:t>Requires annual pledge of typically $100 or more 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5597"/>
                </a:solidFill>
                <a:latin typeface="Helvetica" pitchFamily="2" charset="0"/>
              </a:rPr>
              <a:t>All tracking done by districts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5597"/>
                </a:solidFill>
                <a:latin typeface="Helvetica" pitchFamily="2" charset="0"/>
              </a:rPr>
              <a:t>Recognized with pin, certificate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5597"/>
                </a:solidFill>
                <a:latin typeface="Helvetica" pitchFamily="2" charset="0"/>
              </a:rPr>
              <a:t>D7610 is adopting; most Zone 33 districts have adopted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09F16-8CE9-ED1A-B70C-36257BDE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PDG Sandy Duckworth, PolioPlus Society</a:t>
            </a:r>
          </a:p>
        </p:txBody>
      </p:sp>
    </p:spTree>
    <p:extLst>
      <p:ext uri="{BB962C8B-B14F-4D97-AF65-F5344CB8AC3E}">
        <p14:creationId xmlns:p14="http://schemas.microsoft.com/office/powerpoint/2010/main" val="41650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1C2B-F716-B8AA-898A-6008E587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2E5597"/>
                </a:solidFill>
                <a:latin typeface="Helvetica" pitchFamily="2" charset="0"/>
              </a:rPr>
              <a:t>Why Now?</a:t>
            </a:r>
          </a:p>
        </p:txBody>
      </p:sp>
      <p:pic>
        <p:nvPicPr>
          <p:cNvPr id="5124" name="Picture 4" descr="10 Steps on How to Fly a Plane – Diesel Plus">
            <a:extLst>
              <a:ext uri="{FF2B5EF4-FFF2-40B4-BE49-F238E27FC236}">
                <a16:creationId xmlns:a16="http://schemas.microsoft.com/office/drawing/2014/main" id="{1497B9B6-CBEA-91BD-D6E6-BB89867ED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9" b="3139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932B-54B9-5AB3-B52E-E79CB68B0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923" y="4161692"/>
            <a:ext cx="7430472" cy="2452687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2E5597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Polio is still only a plane ride away as exemplified by the recent case of Paralytic Polio found in an unvaccinated adult in Rockland County, New York apparently brought to the U.S. by a visitor from another country</a:t>
            </a:r>
            <a:endParaRPr lang="en-US" dirty="0">
              <a:solidFill>
                <a:srgbClr val="2E559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3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Salk, Sabin and the Race Against Polio | History| Smithsonian Magazine">
            <a:extLst>
              <a:ext uri="{FF2B5EF4-FFF2-40B4-BE49-F238E27FC236}">
                <a16:creationId xmlns:a16="http://schemas.microsoft.com/office/drawing/2014/main" id="{AFCF29A7-6046-82AA-1277-B80419F31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 r="-1" b="7263"/>
          <a:stretch/>
        </p:blipFill>
        <p:spPr bwMode="auto">
          <a:xfrm>
            <a:off x="4493436" y="480767"/>
            <a:ext cx="7698564" cy="3030526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doctor looking at a patient&#10;&#10;Description automatically generated with low confidence">
            <a:extLst>
              <a:ext uri="{FF2B5EF4-FFF2-40B4-BE49-F238E27FC236}">
                <a16:creationId xmlns:a16="http://schemas.microsoft.com/office/drawing/2014/main" id="{55F1145F-0F52-FA22-9957-7944A96B0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" r="-3" b="19107"/>
          <a:stretch/>
        </p:blipFill>
        <p:spPr>
          <a:xfrm>
            <a:off x="0" y="480767"/>
            <a:ext cx="5859777" cy="3030528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80C10A-69FE-1915-A63B-E23F43FEF0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757" r="2" b="430"/>
          <a:stretch/>
        </p:blipFill>
        <p:spPr>
          <a:xfrm>
            <a:off x="6350089" y="3714350"/>
            <a:ext cx="5841911" cy="3143650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 descr="A person sleeping in a car&#10;&#10;Description automatically generated">
            <a:extLst>
              <a:ext uri="{FF2B5EF4-FFF2-40B4-BE49-F238E27FC236}">
                <a16:creationId xmlns:a16="http://schemas.microsoft.com/office/drawing/2014/main" id="{DAB2F13D-DC16-1F07-FD84-A41C8A38B6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984" r="-2" b="38215"/>
          <a:stretch/>
        </p:blipFill>
        <p:spPr>
          <a:xfrm>
            <a:off x="20" y="3714350"/>
            <a:ext cx="7698544" cy="3143650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C48CFB-0E66-48F5-8F59-7ABEF18845F5}"/>
              </a:ext>
            </a:extLst>
          </p:cNvPr>
          <p:cNvSpPr txBox="1"/>
          <p:nvPr/>
        </p:nvSpPr>
        <p:spPr>
          <a:xfrm>
            <a:off x="405353" y="56073"/>
            <a:ext cx="11309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E5597"/>
                </a:solidFill>
                <a:latin typeface="Helvetica" pitchFamily="2" charset="0"/>
              </a:rPr>
              <a:t>Before Polio Initiative, more than 1,000 children worldwide died every day – 350,000 children annually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9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wild poliovirus usually paralyses children under 5 years old.">
            <a:extLst>
              <a:ext uri="{FF2B5EF4-FFF2-40B4-BE49-F238E27FC236}">
                <a16:creationId xmlns:a16="http://schemas.microsoft.com/office/drawing/2014/main" id="{8F6178C3-B534-842C-8666-324D5E44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3" y="450850"/>
            <a:ext cx="2781240" cy="30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Hospital staff are examining a patient in a tank respirator, iron lung, during the Rhode Island polio epidemic, 1960. The iron lung encased the...">
            <a:extLst>
              <a:ext uri="{FF2B5EF4-FFF2-40B4-BE49-F238E27FC236}">
                <a16:creationId xmlns:a16="http://schemas.microsoft.com/office/drawing/2014/main" id="{BD63DACA-8820-81AF-E75E-BB21ABBBF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9800" y="679450"/>
            <a:ext cx="77724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D-H Researchers Assist Final Push to Eradicate Polio | News &amp; Stories |  DHMC and Clinics">
            <a:extLst>
              <a:ext uri="{FF2B5EF4-FFF2-40B4-BE49-F238E27FC236}">
                <a16:creationId xmlns:a16="http://schemas.microsoft.com/office/drawing/2014/main" id="{0E53BA67-B9F3-9C62-78F7-C340EF9F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33" y="464568"/>
            <a:ext cx="5175334" cy="2512498"/>
          </a:xfrm>
          <a:prstGeom prst="rect">
            <a:avLst/>
          </a:prstGeom>
          <a:noFill/>
          <a:effectLst>
            <a:softEdge rad="28384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efore the coronavirus, here's how Tampa Bay fought polio with vaccines">
            <a:extLst>
              <a:ext uri="{FF2B5EF4-FFF2-40B4-BE49-F238E27FC236}">
                <a16:creationId xmlns:a16="http://schemas.microsoft.com/office/drawing/2014/main" id="{36775FED-C340-7551-2102-4B0F1CCB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82" y="3429000"/>
            <a:ext cx="4175875" cy="32025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F7C1FC-424E-B7E3-D0FC-04E65891F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685" y="464568"/>
            <a:ext cx="2781241" cy="27699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2922C7E-CFAE-2D22-7DCB-9ECA818C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90" y="2965450"/>
            <a:ext cx="3410421" cy="36660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istory of Polio – GPEI">
            <a:extLst>
              <a:ext uri="{FF2B5EF4-FFF2-40B4-BE49-F238E27FC236}">
                <a16:creationId xmlns:a16="http://schemas.microsoft.com/office/drawing/2014/main" id="{C42C6E5D-1DEE-BF16-8D55-08CEC134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" y="3686347"/>
            <a:ext cx="3914876" cy="29451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51FF6E-EC8B-068F-2F86-AC91FD3B401E}"/>
              </a:ext>
            </a:extLst>
          </p:cNvPr>
          <p:cNvSpPr txBox="1"/>
          <p:nvPr/>
        </p:nvSpPr>
        <p:spPr>
          <a:xfrm>
            <a:off x="3233394" y="141403"/>
            <a:ext cx="547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E5597"/>
                </a:solidFill>
                <a:latin typeface="Helvetica" pitchFamily="2" charset="0"/>
              </a:rPr>
              <a:t>Why the PPS is Needed </a:t>
            </a:r>
          </a:p>
        </p:txBody>
      </p:sp>
    </p:spTree>
    <p:extLst>
      <p:ext uri="{BB962C8B-B14F-4D97-AF65-F5344CB8AC3E}">
        <p14:creationId xmlns:p14="http://schemas.microsoft.com/office/powerpoint/2010/main" val="219288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 descr="Gates Foundation commits $1.2B to global fight to eradicate polio – GeekWire">
            <a:extLst>
              <a:ext uri="{FF2B5EF4-FFF2-40B4-BE49-F238E27FC236}">
                <a16:creationId xmlns:a16="http://schemas.microsoft.com/office/drawing/2014/main" id="{FA8CBB70-28B8-79C7-E9C6-16BEA323B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r="18358" b="-1"/>
          <a:stretch/>
        </p:blipFill>
        <p:spPr bwMode="auto">
          <a:xfrm>
            <a:off x="191088" y="358219"/>
            <a:ext cx="3193135" cy="29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WHO, UNICEF launch Afghan polio vaccine campaign with Taliban backing |  Reuters">
            <a:extLst>
              <a:ext uri="{FF2B5EF4-FFF2-40B4-BE49-F238E27FC236}">
                <a16:creationId xmlns:a16="http://schemas.microsoft.com/office/drawing/2014/main" id="{7F2076C6-A4BD-AC95-63CC-9068261F5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4443" b="1"/>
          <a:stretch/>
        </p:blipFill>
        <p:spPr bwMode="auto">
          <a:xfrm>
            <a:off x="4198389" y="3505598"/>
            <a:ext cx="3792174" cy="31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Pakistan Says Gunmen Killed Policeman Guarding Polio Workers">
            <a:extLst>
              <a:ext uri="{FF2B5EF4-FFF2-40B4-BE49-F238E27FC236}">
                <a16:creationId xmlns:a16="http://schemas.microsoft.com/office/drawing/2014/main" id="{8A87D541-A687-3A18-F08F-3CD40CA11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r="9797" b="-2"/>
          <a:stretch/>
        </p:blipFill>
        <p:spPr bwMode="auto">
          <a:xfrm>
            <a:off x="8724583" y="358219"/>
            <a:ext cx="3261807" cy="29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lio outbreak in Syria successfully stopped - Syrian Arab Republic |  ReliefWeb">
            <a:extLst>
              <a:ext uri="{FF2B5EF4-FFF2-40B4-BE49-F238E27FC236}">
                <a16:creationId xmlns:a16="http://schemas.microsoft.com/office/drawing/2014/main" id="{4B8CB768-6512-184A-CDBA-1C2177C25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r="3" b="3"/>
          <a:stretch/>
        </p:blipFill>
        <p:spPr bwMode="auto">
          <a:xfrm>
            <a:off x="191088" y="3508511"/>
            <a:ext cx="3792174" cy="317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ere May Be A New Polio Epidemic On Its Way- If So, What We Can Do: Part  III">
            <a:extLst>
              <a:ext uri="{FF2B5EF4-FFF2-40B4-BE49-F238E27FC236}">
                <a16:creationId xmlns:a16="http://schemas.microsoft.com/office/drawing/2014/main" id="{EF908FEA-87B5-9D84-A626-772A46078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r="14473" b="-1"/>
          <a:stretch/>
        </p:blipFill>
        <p:spPr bwMode="auto">
          <a:xfrm>
            <a:off x="3836708" y="725864"/>
            <a:ext cx="4351865" cy="2623622"/>
          </a:xfrm>
          <a:prstGeom prst="rect">
            <a:avLst/>
          </a:prstGeom>
          <a:noFill/>
          <a:effectLst>
            <a:softEdge rad="296631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lio largely vanished thanks to vaccines. So why is it now back in more  countries? | CBC News">
            <a:extLst>
              <a:ext uri="{FF2B5EF4-FFF2-40B4-BE49-F238E27FC236}">
                <a16:creationId xmlns:a16="http://schemas.microsoft.com/office/drawing/2014/main" id="{7A55FD35-EA07-F3F3-1B2A-F5F80B793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9" b="-1"/>
          <a:stretch/>
        </p:blipFill>
        <p:spPr bwMode="auto">
          <a:xfrm>
            <a:off x="8188574" y="3508511"/>
            <a:ext cx="3792174" cy="317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514311-2DD2-5185-F3C3-DD159669C73D}"/>
              </a:ext>
            </a:extLst>
          </p:cNvPr>
          <p:cNvSpPr txBox="1"/>
          <p:nvPr/>
        </p:nvSpPr>
        <p:spPr>
          <a:xfrm>
            <a:off x="3467418" y="245097"/>
            <a:ext cx="568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E5597"/>
                </a:solidFill>
                <a:latin typeface="Helvetica" pitchFamily="2" charset="0"/>
              </a:rPr>
              <a:t>Drops That Save Lives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58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2" name="Rectangle 1026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64" name="Group 1026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265" name="Rectangle 1026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6" name="Rectangle 1026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68" name="Rectangle 1026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6" name="Content Placeholder 2">
            <a:extLst>
              <a:ext uri="{FF2B5EF4-FFF2-40B4-BE49-F238E27FC236}">
                <a16:creationId xmlns:a16="http://schemas.microsoft.com/office/drawing/2014/main" id="{DE439A30-C8C6-E6AB-F6C1-CB0285572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777653"/>
              </p:ext>
            </p:extLst>
          </p:nvPr>
        </p:nvGraphicFramePr>
        <p:xfrm>
          <a:off x="355196" y="718457"/>
          <a:ext cx="6226658" cy="559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70" name="Rectangle 1026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2" name="Rectangle 1027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Bill Gates slams 'shocking' U.S. response to Covid-19 pandemic">
            <a:extLst>
              <a:ext uri="{FF2B5EF4-FFF2-40B4-BE49-F238E27FC236}">
                <a16:creationId xmlns:a16="http://schemas.microsoft.com/office/drawing/2014/main" id="{E349B833-3F4B-A6D3-3247-B6AC2EF1E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3" b="3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4" name="Rectangle 1027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photos&#10;&#10;Description automatically generated with low confidence">
            <a:extLst>
              <a:ext uri="{FF2B5EF4-FFF2-40B4-BE49-F238E27FC236}">
                <a16:creationId xmlns:a16="http://schemas.microsoft.com/office/drawing/2014/main" id="{9DD5BFD5-1128-8F4E-3950-30891C51BE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65" b="1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4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149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2" name="Rectangle 6151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5" name="Picture 1" descr="page1image3750008000">
            <a:extLst>
              <a:ext uri="{FF2B5EF4-FFF2-40B4-BE49-F238E27FC236}">
                <a16:creationId xmlns:a16="http://schemas.microsoft.com/office/drawing/2014/main" id="{6970F88D-14F2-9D3A-03FC-BDAC51C1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1080324"/>
            <a:ext cx="6410084" cy="47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Rectangle 6153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close-up of syringe on container - polio stock pictures, royalty-free photos &amp; images">
            <a:extLst>
              <a:ext uri="{FF2B5EF4-FFF2-40B4-BE49-F238E27FC236}">
                <a16:creationId xmlns:a16="http://schemas.microsoft.com/office/drawing/2014/main" id="{AE1A6E98-637F-AD5F-904B-9D267509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8924" y="643467"/>
            <a:ext cx="370884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Rectangle 6155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What is Polio?">
            <a:extLst>
              <a:ext uri="{FF2B5EF4-FFF2-40B4-BE49-F238E27FC236}">
                <a16:creationId xmlns:a16="http://schemas.microsoft.com/office/drawing/2014/main" id="{82AF928C-B998-E2F8-657D-A036781B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5873" y="4017233"/>
            <a:ext cx="3854945" cy="19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69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175</Words>
  <Application>Microsoft Macintosh PowerPoint</Application>
  <PresentationFormat>Widescreen</PresentationFormat>
  <Paragraphs>16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PowerPoint Presentation</vt:lpstr>
      <vt:lpstr>Why Now?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D</dc:creator>
  <cp:lastModifiedBy>S D</cp:lastModifiedBy>
  <cp:revision>4</cp:revision>
  <dcterms:created xsi:type="dcterms:W3CDTF">2022-11-18T19:24:15Z</dcterms:created>
  <dcterms:modified xsi:type="dcterms:W3CDTF">2022-11-26T22:27:24Z</dcterms:modified>
</cp:coreProperties>
</file>